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63" r:id="rId78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78" Type="http://schemas.openxmlformats.org/officeDocument/2006/relationships/slide" Target="slides/slide8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58.jp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9" name="Shape 3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0" name="Google Shape;362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/>
              <a:t>1.3.b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21" name="Google Shape;3621;p8:notes"/>
          <p:cNvSpPr/>
          <p:nvPr>
            <p:ph idx="2" type="sldImg"/>
          </p:nvPr>
        </p:nvSpPr>
        <p:spPr>
          <a:xfrm>
            <a:off x="1143225" y="685800"/>
            <a:ext cx="4572300" cy="3429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8.jpg"/></Relationships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2" name="Shape 3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3" name="Google Shape;3623;p564"/>
          <p:cNvSpPr txBox="1"/>
          <p:nvPr>
            <p:ph type="title"/>
          </p:nvPr>
        </p:nvSpPr>
        <p:spPr>
          <a:xfrm>
            <a:off x="506672" y="599294"/>
            <a:ext cx="5626860" cy="3698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000">
            <a:spAutoFit/>
          </a:bodyPr>
          <a:lstStyle/>
          <a:p>
            <a:pPr indent="0" lvl="0" marL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 sz="3300"/>
              <a:t>Project Overview</a:t>
            </a:r>
            <a:endParaRPr sz="3300"/>
          </a:p>
        </p:txBody>
      </p:sp>
      <p:sp>
        <p:nvSpPr>
          <p:cNvPr id="3624" name="Google Shape;3624;p564"/>
          <p:cNvSpPr txBox="1"/>
          <p:nvPr/>
        </p:nvSpPr>
        <p:spPr>
          <a:xfrm>
            <a:off x="1" y="1959555"/>
            <a:ext cx="6177900" cy="16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050">
            <a:spAutoFit/>
          </a:bodyPr>
          <a:lstStyle/>
          <a:p>
            <a:pPr indent="-260350" lvl="0" marL="266700" marR="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zh-C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Transbay Joint Powers Authority (TJPA) is seeking funding for the 	DTX project from the FTA New Starts program, which could fund up to 	50% of total project capital cost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0350" lvl="0" marL="266700" marR="889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zh-C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Caltrain and TJPA are developing a Master Cooperative Agreement (MCA) to formalize their respective roles in project delivery, operation and maintenance.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25" name="Google Shape;3625;p5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07740" y="193712"/>
            <a:ext cx="2136257" cy="4142222"/>
          </a:xfrm>
          <a:prstGeom prst="rect">
            <a:avLst/>
          </a:prstGeom>
          <a:noFill/>
          <a:ln>
            <a:noFill/>
          </a:ln>
        </p:spPr>
      </p:pic>
      <p:sp>
        <p:nvSpPr>
          <p:cNvPr id="3626" name="Google Shape;3626;p56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zh-CN"/>
              <a:t>1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